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894F68F-9B26-4AC0-8FA7-15B1A2867ABA}" type="datetimeFigureOut">
              <a:rPr lang="en-US" smtClean="0"/>
              <a:pPr/>
              <a:t>8/2/2017</a:t>
            </a:fld>
            <a:endParaRPr lang="en-IN"/>
          </a:p>
        </p:txBody>
      </p:sp>
      <p:sp>
        <p:nvSpPr>
          <p:cNvPr id="17" name="Footer Placeholder 16"/>
          <p:cNvSpPr>
            <a:spLocks noGrp="1"/>
          </p:cNvSpPr>
          <p:nvPr>
            <p:ph type="ftr" sz="quarter" idx="11"/>
          </p:nvPr>
        </p:nvSpPr>
        <p:spPr/>
        <p:txBody>
          <a:bodyPr/>
          <a:lstStyle/>
          <a:p>
            <a:endParaRPr lang="en-IN"/>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69FA3282-C2B9-467B-9DF4-0441DC39ACB0}" type="slidenum">
              <a:rPr lang="en-IN" smtClean="0"/>
              <a:pPr/>
              <a:t>‹#›</a:t>
            </a:fld>
            <a:endParaRPr lang="en-IN"/>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894F68F-9B26-4AC0-8FA7-15B1A2867ABA}" type="datetimeFigureOut">
              <a:rPr lang="en-US" smtClean="0"/>
              <a:pPr/>
              <a:t>8/2/2017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4361688" y="1026372"/>
            <a:ext cx="457200" cy="441325"/>
          </a:xfrm>
        </p:spPr>
        <p:txBody>
          <a:bodyPr/>
          <a:lstStyle/>
          <a:p>
            <a:fld id="{69FA3282-C2B9-467B-9DF4-0441DC39ACB0}" type="slidenum">
              <a:rPr lang="en-IN" smtClean="0"/>
              <a:pPr/>
              <a:t>‹#›</a:t>
            </a:fld>
            <a:endParaRPr lang="en-IN"/>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IN"/>
          </a:p>
        </p:txBody>
      </p:sp>
      <p:sp>
        <p:nvSpPr>
          <p:cNvPr id="4" name="Date Placeholder 3"/>
          <p:cNvSpPr>
            <a:spLocks noGrp="1"/>
          </p:cNvSpPr>
          <p:nvPr>
            <p:ph type="dt" sz="half" idx="10"/>
          </p:nvPr>
        </p:nvSpPr>
        <p:spPr/>
        <p:txBody>
          <a:bodyPr/>
          <a:lstStyle/>
          <a:p>
            <a:fld id="{6894F68F-9B26-4AC0-8FA7-15B1A2867ABA}" type="datetimeFigureOut">
              <a:rPr lang="en-US" smtClean="0"/>
              <a:pPr/>
              <a:t>8/2/2017</a:t>
            </a:fld>
            <a:endParaRPr lang="en-IN"/>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69FA3282-C2B9-467B-9DF4-0441DC39ACB0}" type="slidenum">
              <a:rPr lang="en-IN" smtClean="0"/>
              <a:pPr/>
              <a:t>‹#›</a:t>
            </a:fld>
            <a:endParaRPr lang="en-IN"/>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6894F68F-9B26-4AC0-8FA7-15B1A2867ABA}" type="datetimeFigureOut">
              <a:rPr lang="en-US" smtClean="0"/>
              <a:pPr/>
              <a:t>8/2/2017</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9FA3282-C2B9-467B-9DF4-0441DC39ACB0}" type="slidenum">
              <a:rPr lang="en-IN" smtClean="0"/>
              <a:pPr/>
              <a:t>‹#›</a:t>
            </a:fld>
            <a:endParaRPr lang="en-IN"/>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894F68F-9B26-4AC0-8FA7-15B1A2867ABA}" type="datetimeFigureOut">
              <a:rPr lang="en-US" smtClean="0"/>
              <a:pPr/>
              <a:t>8/2/2017</a:t>
            </a:fld>
            <a:endParaRPr lang="en-IN"/>
          </a:p>
        </p:txBody>
      </p:sp>
      <p:sp>
        <p:nvSpPr>
          <p:cNvPr id="8" name="Footer Placeholder 7"/>
          <p:cNvSpPr>
            <a:spLocks noGrp="1"/>
          </p:cNvSpPr>
          <p:nvPr>
            <p:ph type="ftr" sz="quarter" idx="11"/>
          </p:nvPr>
        </p:nvSpPr>
        <p:spPr>
          <a:xfrm>
            <a:off x="304800" y="6409944"/>
            <a:ext cx="3581400" cy="365760"/>
          </a:xfrm>
        </p:spPr>
        <p:txBody>
          <a:bodyPr/>
          <a:lstStyle/>
          <a:p>
            <a:endParaRPr lang="en-IN"/>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69FA3282-C2B9-467B-9DF4-0441DC39ACB0}" type="slidenum">
              <a:rPr lang="en-IN" smtClean="0"/>
              <a:pPr/>
              <a:t>‹#›</a:t>
            </a:fld>
            <a:endParaRPr lang="en-IN"/>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894F68F-9B26-4AC0-8FA7-15B1A2867ABA}" type="datetimeFigureOut">
              <a:rPr lang="en-US" smtClean="0"/>
              <a:pPr/>
              <a:t>8/2/2017</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a:xfrm>
            <a:off x="4343400" y="1036020"/>
            <a:ext cx="457200" cy="441325"/>
          </a:xfrm>
        </p:spPr>
        <p:txBody>
          <a:bodyPr/>
          <a:lstStyle/>
          <a:p>
            <a:fld id="{69FA3282-C2B9-467B-9DF4-0441DC39ACB0}"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6894F68F-9B26-4AC0-8FA7-15B1A2867ABA}" type="datetimeFigureOut">
              <a:rPr lang="en-US" smtClean="0"/>
              <a:pPr/>
              <a:t>8/2/2017</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69FA3282-C2B9-467B-9DF4-0441DC39ACB0}"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69FA3282-C2B9-467B-9DF4-0441DC39ACB0}" type="slidenum">
              <a:rPr lang="en-IN" smtClean="0"/>
              <a:pPr/>
              <a:t>‹#›</a:t>
            </a:fld>
            <a:endParaRPr lang="en-IN"/>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6894F68F-9B26-4AC0-8FA7-15B1A2867ABA}" type="datetimeFigureOut">
              <a:rPr lang="en-US" smtClean="0"/>
              <a:pPr/>
              <a:t>8/2/2017</a:t>
            </a:fld>
            <a:endParaRPr lang="en-IN"/>
          </a:p>
        </p:txBody>
      </p:sp>
      <p:sp>
        <p:nvSpPr>
          <p:cNvPr id="6" name="Footer Placeholder 5"/>
          <p:cNvSpPr>
            <a:spLocks noGrp="1"/>
          </p:cNvSpPr>
          <p:nvPr>
            <p:ph type="ftr" sz="quarter" idx="11"/>
          </p:nvPr>
        </p:nvSpPr>
        <p:spPr>
          <a:xfrm>
            <a:off x="301752" y="6410848"/>
            <a:ext cx="3383280" cy="365760"/>
          </a:xfrm>
        </p:spPr>
        <p:txBody>
          <a:bodyPr/>
          <a:lstStyle/>
          <a:p>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69FA3282-C2B9-467B-9DF4-0441DC39ACB0}" type="slidenum">
              <a:rPr lang="en-IN" smtClean="0"/>
              <a:pPr/>
              <a:t>‹#›</a:t>
            </a:fld>
            <a:endParaRPr lang="en-IN"/>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6894F68F-9B26-4AC0-8FA7-15B1A2867ABA}" type="datetimeFigureOut">
              <a:rPr lang="en-US" smtClean="0"/>
              <a:pPr/>
              <a:t>8/2/2017</a:t>
            </a:fld>
            <a:endParaRPr lang="en-IN"/>
          </a:p>
        </p:txBody>
      </p:sp>
      <p:sp>
        <p:nvSpPr>
          <p:cNvPr id="6" name="Footer Placeholder 5"/>
          <p:cNvSpPr>
            <a:spLocks noGrp="1"/>
          </p:cNvSpPr>
          <p:nvPr>
            <p:ph type="ftr" sz="quarter" idx="11"/>
          </p:nvPr>
        </p:nvSpPr>
        <p:spPr>
          <a:xfrm>
            <a:off x="301752" y="6410848"/>
            <a:ext cx="3584448" cy="365760"/>
          </a:xfrm>
        </p:spPr>
        <p:txBody>
          <a:bodyPr/>
          <a:lstStyle/>
          <a:p>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894F68F-9B26-4AC0-8FA7-15B1A2867ABA}" type="datetimeFigureOut">
              <a:rPr lang="en-US" smtClean="0"/>
              <a:pPr/>
              <a:t>8/2/2017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9FA3282-C2B9-467B-9DF4-0441DC39ACB0}" type="slidenum">
              <a:rPr lang="en-IN" smtClean="0"/>
              <a:pPr/>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69FA3282-C2B9-467B-9DF4-0441DC39ACB0}" type="slidenum">
              <a:rPr lang="en-IN" smtClean="0"/>
              <a:pPr/>
              <a:t>‹#›</a:t>
            </a:fld>
            <a:endParaRPr lang="en-IN"/>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894F68F-9B26-4AC0-8FA7-15B1A2867ABA}" type="datetimeFigureOut">
              <a:rPr lang="en-US" smtClean="0"/>
              <a:pPr/>
              <a:t>8/2/2017</a:t>
            </a:fld>
            <a:endParaRPr lang="en-IN"/>
          </a:p>
        </p:txBody>
      </p:sp>
      <p:sp>
        <p:nvSpPr>
          <p:cNvPr id="5" name="Footer Placeholder 4"/>
          <p:cNvSpPr>
            <a:spLocks noGrp="1"/>
          </p:cNvSpPr>
          <p:nvPr>
            <p:ph type="ftr" sz="quarter" idx="11"/>
          </p:nvPr>
        </p:nvSpPr>
        <p:spPr/>
        <p:txBody>
          <a:bodyPr/>
          <a:lstStyle/>
          <a:p>
            <a:endParaRPr lang="en-IN"/>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6894F68F-9B26-4AC0-8FA7-15B1A2867ABA}" type="datetimeFigureOut">
              <a:rPr lang="en-US" smtClean="0"/>
              <a:pPr/>
              <a:t>8/2/2017</a:t>
            </a:fld>
            <a:endParaRPr lang="en-IN"/>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IN"/>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69FA3282-C2B9-467B-9DF4-0441DC39ACB0}" type="slidenum">
              <a:rPr lang="en-IN" smtClean="0"/>
              <a:pPr/>
              <a:t>‹#›</a:t>
            </a:fld>
            <a:endParaRPr lang="en-IN"/>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2571744"/>
            <a:ext cx="6400800" cy="3067056"/>
          </a:xfrm>
        </p:spPr>
        <p:txBody>
          <a:bodyPr>
            <a:normAutofit/>
          </a:bodyPr>
          <a:lstStyle/>
          <a:p>
            <a:r>
              <a:rPr lang="en-US" sz="5400" b="1" dirty="0" smtClean="0">
                <a:solidFill>
                  <a:srgbClr val="002060"/>
                </a:solidFill>
                <a:latin typeface="Algerian" pitchFamily="82" charset="0"/>
              </a:rPr>
              <a:t>The Tripartite Struggle</a:t>
            </a:r>
            <a:endParaRPr lang="en-IN" sz="5400" b="1" dirty="0">
              <a:solidFill>
                <a:srgbClr val="002060"/>
              </a:solidFill>
              <a:latin typeface="Algerian" pitchFamily="82" charset="0"/>
            </a:endParaRPr>
          </a:p>
        </p:txBody>
      </p:sp>
      <p:sp>
        <p:nvSpPr>
          <p:cNvPr id="2" name="Title 1"/>
          <p:cNvSpPr>
            <a:spLocks noGrp="1"/>
          </p:cNvSpPr>
          <p:nvPr>
            <p:ph type="ctrTitle"/>
          </p:nvPr>
        </p:nvSpPr>
        <p:spPr>
          <a:xfrm>
            <a:off x="685800" y="500043"/>
            <a:ext cx="7772400" cy="1500198"/>
          </a:xfrm>
        </p:spPr>
        <p:txBody>
          <a:bodyPr/>
          <a:lstStyle/>
          <a:p>
            <a:r>
              <a:rPr lang="en-US" b="1" dirty="0" smtClean="0">
                <a:solidFill>
                  <a:srgbClr val="0070C0"/>
                </a:solidFill>
                <a:latin typeface="Algerian" pitchFamily="82" charset="0"/>
              </a:rPr>
              <a:t>Medieval India</a:t>
            </a:r>
            <a:endParaRPr lang="en-IN" b="1" dirty="0">
              <a:solidFill>
                <a:srgbClr val="0070C0"/>
              </a:solidFill>
              <a:latin typeface="Algerian" pitchFamily="8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594"/>
          </a:xfrm>
        </p:spPr>
        <p:txBody>
          <a:bodyPr>
            <a:normAutofit fontScale="90000"/>
          </a:bodyPr>
          <a:lstStyle/>
          <a:p>
            <a:r>
              <a:rPr lang="en-US" b="1" dirty="0" smtClean="0">
                <a:solidFill>
                  <a:srgbClr val="002060"/>
                </a:solidFill>
                <a:latin typeface="Algerian" pitchFamily="82" charset="0"/>
              </a:rPr>
              <a:t>BETWEEN THREE KINGDOMS</a:t>
            </a:r>
            <a:endParaRPr lang="en-IN" b="1" dirty="0">
              <a:solidFill>
                <a:srgbClr val="002060"/>
              </a:solidFill>
              <a:latin typeface="Algerian" pitchFamily="82" charset="0"/>
            </a:endParaRPr>
          </a:p>
        </p:txBody>
      </p:sp>
      <p:pic>
        <p:nvPicPr>
          <p:cNvPr id="4" name="Content Placeholder 3" descr="tripartite-struggle.jpg"/>
          <p:cNvPicPr>
            <a:picLocks noGrp="1" noChangeAspect="1"/>
          </p:cNvPicPr>
          <p:nvPr>
            <p:ph sz="quarter" idx="1"/>
          </p:nvPr>
        </p:nvPicPr>
        <p:blipFill>
          <a:blip r:embed="rId2"/>
          <a:stretch>
            <a:fillRect/>
          </a:stretch>
        </p:blipFill>
        <p:spPr>
          <a:xfrm>
            <a:off x="1071538" y="1000108"/>
            <a:ext cx="7572427" cy="5099067"/>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802" y="285728"/>
            <a:ext cx="8843197" cy="785420"/>
          </a:xfrm>
        </p:spPr>
        <p:txBody>
          <a:bodyPr>
            <a:noAutofit/>
          </a:bodyPr>
          <a:lstStyle/>
          <a:p>
            <a:r>
              <a:rPr lang="en-US" sz="2400" b="1" u="sng" dirty="0" smtClean="0">
                <a:latin typeface="Algerian" pitchFamily="82" charset="0"/>
              </a:rPr>
              <a:t>WHY THIS CONFLICT?</a:t>
            </a:r>
            <a:br>
              <a:rPr lang="en-US" sz="2400" b="1" u="sng" dirty="0" smtClean="0">
                <a:latin typeface="Algerian" pitchFamily="82" charset="0"/>
              </a:rPr>
            </a:br>
            <a:r>
              <a:rPr lang="en-US" sz="2400" b="1" u="sng" dirty="0" smtClean="0">
                <a:solidFill>
                  <a:srgbClr val="FF0066"/>
                </a:solidFill>
                <a:latin typeface="Algerian" pitchFamily="82" charset="0"/>
              </a:rPr>
              <a:t>THE REASONS</a:t>
            </a:r>
            <a:endParaRPr lang="en-IN" sz="2400" b="1" dirty="0">
              <a:latin typeface="Algerian" pitchFamily="82" charset="0"/>
            </a:endParaRPr>
          </a:p>
        </p:txBody>
      </p:sp>
      <p:sp>
        <p:nvSpPr>
          <p:cNvPr id="3" name="Content Placeholder 2"/>
          <p:cNvSpPr>
            <a:spLocks noGrp="1"/>
          </p:cNvSpPr>
          <p:nvPr>
            <p:ph sz="quarter" idx="1"/>
          </p:nvPr>
        </p:nvSpPr>
        <p:spPr>
          <a:xfrm>
            <a:off x="301752" y="1428736"/>
            <a:ext cx="8503920" cy="5429264"/>
          </a:xfrm>
        </p:spPr>
        <p:txBody>
          <a:bodyPr>
            <a:normAutofit fontScale="92500" lnSpcReduction="10000"/>
          </a:bodyPr>
          <a:lstStyle/>
          <a:p>
            <a:pPr marL="514350" indent="-514350" algn="just">
              <a:buFont typeface="Wingdings" pitchFamily="2" charset="2"/>
              <a:buChar char="v"/>
            </a:pPr>
            <a:r>
              <a:rPr lang="en-US" b="1" dirty="0" smtClean="0">
                <a:solidFill>
                  <a:srgbClr val="FF0066"/>
                </a:solidFill>
                <a:latin typeface="Algerian" pitchFamily="82" charset="0"/>
              </a:rPr>
              <a:t>To </a:t>
            </a:r>
            <a:r>
              <a:rPr lang="en-US" b="1" dirty="0" smtClean="0">
                <a:solidFill>
                  <a:srgbClr val="FF0066"/>
                </a:solidFill>
                <a:latin typeface="Algerian" pitchFamily="82" charset="0"/>
              </a:rPr>
              <a:t>get control over the rich resources of the </a:t>
            </a:r>
            <a:r>
              <a:rPr lang="en-US" b="1" dirty="0" err="1" smtClean="0">
                <a:solidFill>
                  <a:srgbClr val="FF0066"/>
                </a:solidFill>
                <a:latin typeface="Algerian" pitchFamily="82" charset="0"/>
              </a:rPr>
              <a:t>Gangetic</a:t>
            </a:r>
            <a:r>
              <a:rPr lang="en-US" b="1" dirty="0" smtClean="0">
                <a:solidFill>
                  <a:srgbClr val="FF0066"/>
                </a:solidFill>
                <a:latin typeface="Algerian" pitchFamily="82" charset="0"/>
              </a:rPr>
              <a:t> valley.</a:t>
            </a:r>
          </a:p>
          <a:p>
            <a:pPr marL="514350" indent="-514350" algn="just">
              <a:buFont typeface="Wingdings" pitchFamily="2" charset="2"/>
              <a:buChar char="v"/>
            </a:pPr>
            <a:r>
              <a:rPr lang="en-US" b="1" dirty="0" smtClean="0">
                <a:solidFill>
                  <a:srgbClr val="FF0066"/>
                </a:solidFill>
                <a:latin typeface="Algerian" pitchFamily="82" charset="0"/>
              </a:rPr>
              <a:t>To acquire supremacy over </a:t>
            </a:r>
            <a:r>
              <a:rPr lang="en-US" b="1" dirty="0" err="1" smtClean="0">
                <a:solidFill>
                  <a:srgbClr val="FF0066"/>
                </a:solidFill>
                <a:latin typeface="Algerian" pitchFamily="82" charset="0"/>
              </a:rPr>
              <a:t>Kannauj</a:t>
            </a:r>
            <a:r>
              <a:rPr lang="en-US" b="1" dirty="0" smtClean="0">
                <a:solidFill>
                  <a:srgbClr val="FF0066"/>
                </a:solidFill>
                <a:latin typeface="Algerian" pitchFamily="82" charset="0"/>
              </a:rPr>
              <a:t>, as a symbol of prestige.</a:t>
            </a:r>
          </a:p>
          <a:p>
            <a:pPr marL="514350" indent="-514350" algn="just">
              <a:buFont typeface="Wingdings" pitchFamily="2" charset="2"/>
              <a:buChar char="v"/>
            </a:pPr>
            <a:r>
              <a:rPr lang="en-US" b="1" dirty="0" smtClean="0">
                <a:solidFill>
                  <a:srgbClr val="FF0066"/>
                </a:solidFill>
                <a:latin typeface="Algerian" pitchFamily="82" charset="0"/>
              </a:rPr>
              <a:t>For the booty, thus gained to maintain the army.</a:t>
            </a:r>
          </a:p>
          <a:p>
            <a:pPr marL="514350" indent="-514350" algn="just">
              <a:buFont typeface="Wingdings" pitchFamily="2" charset="2"/>
              <a:buChar char="v"/>
            </a:pPr>
            <a:r>
              <a:rPr lang="en-US" b="1" dirty="0" smtClean="0">
                <a:solidFill>
                  <a:srgbClr val="FF0066"/>
                </a:solidFill>
                <a:latin typeface="Algerian" pitchFamily="82" charset="0"/>
              </a:rPr>
              <a:t>To control Gujarat and </a:t>
            </a:r>
            <a:r>
              <a:rPr lang="en-US" b="1" dirty="0" err="1" smtClean="0">
                <a:solidFill>
                  <a:srgbClr val="FF0066"/>
                </a:solidFill>
                <a:latin typeface="Algerian" pitchFamily="82" charset="0"/>
              </a:rPr>
              <a:t>Malwa</a:t>
            </a:r>
            <a:r>
              <a:rPr lang="en-US" b="1" dirty="0" smtClean="0">
                <a:solidFill>
                  <a:srgbClr val="FF0066"/>
                </a:solidFill>
                <a:latin typeface="Algerian" pitchFamily="82" charset="0"/>
              </a:rPr>
              <a:t> whose nearness to the coast helped trading.</a:t>
            </a:r>
          </a:p>
          <a:p>
            <a:pPr marL="514350" indent="-514350" algn="just">
              <a:buFont typeface="Wingdings" pitchFamily="2" charset="2"/>
              <a:buChar char="v"/>
            </a:pPr>
            <a:r>
              <a:rPr lang="en-US" b="1" dirty="0" err="1" smtClean="0">
                <a:solidFill>
                  <a:srgbClr val="FF0066"/>
                </a:solidFill>
                <a:latin typeface="Algerian" pitchFamily="82" charset="0"/>
              </a:rPr>
              <a:t>Kannauj</a:t>
            </a:r>
            <a:r>
              <a:rPr lang="en-US" b="1" dirty="0" smtClean="0">
                <a:solidFill>
                  <a:srgbClr val="FF0066"/>
                </a:solidFill>
                <a:latin typeface="Algerian" pitchFamily="82" charset="0"/>
              </a:rPr>
              <a:t> was located on the </a:t>
            </a:r>
            <a:r>
              <a:rPr lang="en-US" b="1" dirty="0" err="1" smtClean="0">
                <a:solidFill>
                  <a:srgbClr val="FF0066"/>
                </a:solidFill>
                <a:latin typeface="Algerian" pitchFamily="82" charset="0"/>
              </a:rPr>
              <a:t>Ganga</a:t>
            </a:r>
            <a:r>
              <a:rPr lang="en-US" b="1" dirty="0" smtClean="0">
                <a:solidFill>
                  <a:srgbClr val="FF0066"/>
                </a:solidFill>
                <a:latin typeface="Algerian" pitchFamily="82" charset="0"/>
              </a:rPr>
              <a:t> trade route and was connected to the Silk route. This </a:t>
            </a:r>
            <a:r>
              <a:rPr lang="en-US" b="1" dirty="0" err="1" smtClean="0">
                <a:solidFill>
                  <a:srgbClr val="FF0066"/>
                </a:solidFill>
                <a:latin typeface="Algerian" pitchFamily="82" charset="0"/>
              </a:rPr>
              <a:t>madeKannauj</a:t>
            </a:r>
            <a:r>
              <a:rPr lang="en-US" b="1" dirty="0" smtClean="0">
                <a:solidFill>
                  <a:srgbClr val="FF0066"/>
                </a:solidFill>
                <a:latin typeface="Algerian" pitchFamily="82" charset="0"/>
              </a:rPr>
              <a:t> strategically and commercially very important.</a:t>
            </a:r>
          </a:p>
          <a:p>
            <a:pPr marL="514350" indent="-514350" algn="just">
              <a:buFont typeface="Wingdings" pitchFamily="2" charset="2"/>
              <a:buChar char="v"/>
            </a:pPr>
            <a:r>
              <a:rPr lang="en-US" b="1" dirty="0" err="1" smtClean="0">
                <a:solidFill>
                  <a:srgbClr val="FF0066"/>
                </a:solidFill>
                <a:latin typeface="Algerian" pitchFamily="82" charset="0"/>
              </a:rPr>
              <a:t>Kannauj</a:t>
            </a:r>
            <a:r>
              <a:rPr lang="en-US" b="1" dirty="0" smtClean="0">
                <a:solidFill>
                  <a:srgbClr val="FF0066"/>
                </a:solidFill>
                <a:latin typeface="Algerian" pitchFamily="82" charset="0"/>
              </a:rPr>
              <a:t> was also the capital city of </a:t>
            </a:r>
            <a:r>
              <a:rPr lang="en-US" b="1" dirty="0" err="1" smtClean="0">
                <a:solidFill>
                  <a:srgbClr val="FF0066"/>
                </a:solidFill>
                <a:latin typeface="Algerian" pitchFamily="82" charset="0"/>
              </a:rPr>
              <a:t>Harshvardhan’s</a:t>
            </a:r>
            <a:r>
              <a:rPr lang="en-US" b="1" dirty="0" smtClean="0">
                <a:solidFill>
                  <a:srgbClr val="FF0066"/>
                </a:solidFill>
                <a:latin typeface="Algerian" pitchFamily="82" charset="0"/>
              </a:rPr>
              <a:t> empire in North India.</a:t>
            </a:r>
            <a:endParaRPr lang="en-IN" b="1" dirty="0">
              <a:solidFill>
                <a:srgbClr val="FF0066"/>
              </a:solidFill>
              <a:latin typeface="Algerian" pitchFamily="8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557194"/>
          </a:xfrm>
        </p:spPr>
        <p:txBody>
          <a:bodyPr>
            <a:noAutofit/>
          </a:bodyPr>
          <a:lstStyle/>
          <a:p>
            <a:r>
              <a:rPr lang="en-US" sz="3200" b="1" u="sng" dirty="0" smtClean="0">
                <a:solidFill>
                  <a:srgbClr val="FFC000"/>
                </a:solidFill>
                <a:latin typeface="Algerian" pitchFamily="82" charset="0"/>
              </a:rPr>
              <a:t>THE RESULT OF THIS STRUGGLE</a:t>
            </a:r>
            <a:endParaRPr lang="en-IN" sz="3200" b="1" u="sng" dirty="0">
              <a:solidFill>
                <a:srgbClr val="FFC000"/>
              </a:solidFill>
              <a:latin typeface="Algerian" pitchFamily="82" charset="0"/>
            </a:endParaRPr>
          </a:p>
        </p:txBody>
      </p:sp>
      <p:sp>
        <p:nvSpPr>
          <p:cNvPr id="3" name="Content Placeholder 2"/>
          <p:cNvSpPr>
            <a:spLocks noGrp="1"/>
          </p:cNvSpPr>
          <p:nvPr>
            <p:ph sz="quarter" idx="1"/>
          </p:nvPr>
        </p:nvSpPr>
        <p:spPr/>
        <p:txBody>
          <a:bodyPr>
            <a:normAutofit fontScale="70000" lnSpcReduction="20000"/>
          </a:bodyPr>
          <a:lstStyle/>
          <a:p>
            <a:pPr algn="just">
              <a:lnSpc>
                <a:spcPct val="220000"/>
              </a:lnSpc>
            </a:pPr>
            <a:r>
              <a:rPr lang="en-IN" sz="3400" b="1" dirty="0" smtClean="0">
                <a:solidFill>
                  <a:srgbClr val="C00000"/>
                </a:solidFill>
                <a:latin typeface="Algerian" pitchFamily="82" charset="0"/>
              </a:rPr>
              <a:t>This struggle lasted for two centuries and made all dynasties weak in the long run. The struggle resulted into the political disintegration of the country and benefited the Islamic invaders from Middle-East. In the end the </a:t>
            </a:r>
            <a:r>
              <a:rPr lang="en-IN" sz="3400" b="1" dirty="0" err="1" smtClean="0">
                <a:solidFill>
                  <a:srgbClr val="C00000"/>
                </a:solidFill>
                <a:latin typeface="Algerian" pitchFamily="82" charset="0"/>
              </a:rPr>
              <a:t>GurjarA-Pratiharas</a:t>
            </a:r>
            <a:r>
              <a:rPr lang="en-IN" sz="3400" b="1" dirty="0" smtClean="0">
                <a:solidFill>
                  <a:srgbClr val="C00000"/>
                </a:solidFill>
                <a:latin typeface="Algerian" pitchFamily="82" charset="0"/>
              </a:rPr>
              <a:t> won in the struggle</a:t>
            </a:r>
            <a:r>
              <a:rPr lang="en-IN" dirty="0" smtClean="0"/>
              <a:t>. </a:t>
            </a:r>
            <a:endParaRPr lang="en-IN"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42</TotalTime>
  <Words>146</Words>
  <Application>Microsoft Office PowerPoint</Application>
  <PresentationFormat>On-screen Show (4:3)</PresentationFormat>
  <Paragraphs>12</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Civic</vt:lpstr>
      <vt:lpstr>Medieval India</vt:lpstr>
      <vt:lpstr>BETWEEN THREE KINGDOMS</vt:lpstr>
      <vt:lpstr>WHY THIS CONFLICT? THE REASONS</vt:lpstr>
      <vt:lpstr>THE RESULT OF THIS STRUGGLE</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Medieval India</dc:title>
  <dc:creator>pc</dc:creator>
  <cp:lastModifiedBy>pc</cp:lastModifiedBy>
  <cp:revision>8</cp:revision>
  <dcterms:created xsi:type="dcterms:W3CDTF">2017-08-02T13:18:39Z</dcterms:created>
  <dcterms:modified xsi:type="dcterms:W3CDTF">2017-08-02T14:03:09Z</dcterms:modified>
</cp:coreProperties>
</file>